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varScale="1">
        <p:scale>
          <a:sx n="158" d="100"/>
          <a:sy n="158" d="100"/>
        </p:scale>
        <p:origin x="42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FC86-D291-5DEF-7237-1751FCFB98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E3EA14-D74E-56A6-DDD1-987BCAD14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EBF921-448E-5C39-613A-0AAF312FE87E}"/>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5" name="Footer Placeholder 4">
            <a:extLst>
              <a:ext uri="{FF2B5EF4-FFF2-40B4-BE49-F238E27FC236}">
                <a16:creationId xmlns:a16="http://schemas.microsoft.com/office/drawing/2014/main" id="{338235A0-B5BD-14D0-8A03-4442DB1B4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DB121-754E-116A-F2B5-37D0350E3D32}"/>
              </a:ext>
            </a:extLst>
          </p:cNvPr>
          <p:cNvSpPr>
            <a:spLocks noGrp="1"/>
          </p:cNvSpPr>
          <p:nvPr>
            <p:ph type="sldNum" sz="quarter" idx="12"/>
          </p:nvPr>
        </p:nvSpPr>
        <p:spPr/>
        <p:txBody>
          <a:bodyPr/>
          <a:lstStyle/>
          <a:p>
            <a:fld id="{0937128D-CED6-47D1-AF55-3847A70399DD}" type="slidenum">
              <a:rPr lang="en-US" smtClean="0"/>
              <a:t>‹#›</a:t>
            </a:fld>
            <a:endParaRPr lang="en-US"/>
          </a:p>
        </p:txBody>
      </p:sp>
      <p:sp>
        <p:nvSpPr>
          <p:cNvPr id="7" name="Rectangle 6">
            <a:extLst>
              <a:ext uri="{FF2B5EF4-FFF2-40B4-BE49-F238E27FC236}">
                <a16:creationId xmlns:a16="http://schemas.microsoft.com/office/drawing/2014/main" id="{DC24FD82-139F-B8B2-9D05-3B8F55092D31}"/>
              </a:ext>
            </a:extLst>
          </p:cNvPr>
          <p:cNvSpPr/>
          <p:nvPr userDrawn="1"/>
        </p:nvSpPr>
        <p:spPr>
          <a:xfrm>
            <a:off x="-76201" y="-78206"/>
            <a:ext cx="12402553" cy="704448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45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DE0E-4ABD-4B9B-AA71-602F9E6DA7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38D9D3-EBF9-9CED-02BC-918717CFD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D0031-D4A6-1C1B-6835-41CBAEF70B69}"/>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5" name="Footer Placeholder 4">
            <a:extLst>
              <a:ext uri="{FF2B5EF4-FFF2-40B4-BE49-F238E27FC236}">
                <a16:creationId xmlns:a16="http://schemas.microsoft.com/office/drawing/2014/main" id="{435ADA9E-150F-83D1-647C-CF2D17532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3E280-64D4-EC57-9228-5E5E7C5712E9}"/>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256490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EBF819-52E5-C7D2-27B8-78F28C588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3D1FF-73A8-FEA0-BE33-A90DA4040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4FA4D-C423-7B5E-DA0E-0C202F132D84}"/>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5" name="Footer Placeholder 4">
            <a:extLst>
              <a:ext uri="{FF2B5EF4-FFF2-40B4-BE49-F238E27FC236}">
                <a16:creationId xmlns:a16="http://schemas.microsoft.com/office/drawing/2014/main" id="{8D81BB74-1774-9C25-054E-20A675E84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E7178-F213-BA6A-26EC-48F5FCEC1B6B}"/>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211494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1762-143A-FA5D-8750-580273616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A49AA4-FF61-7585-60F6-533B1277F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505FE-3CFD-DE4B-B884-3BBA9F59C027}"/>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5" name="Footer Placeholder 4">
            <a:extLst>
              <a:ext uri="{FF2B5EF4-FFF2-40B4-BE49-F238E27FC236}">
                <a16:creationId xmlns:a16="http://schemas.microsoft.com/office/drawing/2014/main" id="{37E24E3D-A00B-C919-6AB1-C273D04F9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0DEF8-2BDD-3526-F5C9-9D2A99CEBF82}"/>
              </a:ext>
            </a:extLst>
          </p:cNvPr>
          <p:cNvSpPr>
            <a:spLocks noGrp="1"/>
          </p:cNvSpPr>
          <p:nvPr>
            <p:ph type="sldNum" sz="quarter" idx="12"/>
          </p:nvPr>
        </p:nvSpPr>
        <p:spPr/>
        <p:txBody>
          <a:bodyPr/>
          <a:lstStyle/>
          <a:p>
            <a:fld id="{0937128D-CED6-47D1-AF55-3847A70399DD}" type="slidenum">
              <a:rPr lang="en-US" smtClean="0"/>
              <a:t>‹#›</a:t>
            </a:fld>
            <a:endParaRPr lang="en-US"/>
          </a:p>
        </p:txBody>
      </p:sp>
      <p:sp>
        <p:nvSpPr>
          <p:cNvPr id="7" name="Rectangle 6">
            <a:extLst>
              <a:ext uri="{FF2B5EF4-FFF2-40B4-BE49-F238E27FC236}">
                <a16:creationId xmlns:a16="http://schemas.microsoft.com/office/drawing/2014/main" id="{D9BDCA88-1E09-FBF3-D446-B6F387D3357D}"/>
              </a:ext>
            </a:extLst>
          </p:cNvPr>
          <p:cNvSpPr/>
          <p:nvPr userDrawn="1"/>
        </p:nvSpPr>
        <p:spPr>
          <a:xfrm>
            <a:off x="-76201" y="-78206"/>
            <a:ext cx="12402553" cy="704448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75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0422-1473-B1AA-3A48-A499D655E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EAB216-D5EB-225E-403A-0151B481F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3A794-175E-0B80-7C06-FF474DE01DC0}"/>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5" name="Footer Placeholder 4">
            <a:extLst>
              <a:ext uri="{FF2B5EF4-FFF2-40B4-BE49-F238E27FC236}">
                <a16:creationId xmlns:a16="http://schemas.microsoft.com/office/drawing/2014/main" id="{B33A8985-A633-0E8C-6435-B9596FE00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372B3-ED2D-162A-6EE2-607A59670F25}"/>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13562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D426-8287-7F26-6084-C53774026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EB17D-00E8-AD72-E7AD-F0C721A67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CE57B-91AE-853D-4A8A-4949F10D3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41DFF4-7DC9-1F54-D855-751AF306AA0E}"/>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6" name="Footer Placeholder 5">
            <a:extLst>
              <a:ext uri="{FF2B5EF4-FFF2-40B4-BE49-F238E27FC236}">
                <a16:creationId xmlns:a16="http://schemas.microsoft.com/office/drawing/2014/main" id="{C92C4888-AAB0-F4D3-3095-135E4152E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47E62-5427-E9FC-9265-CBE5F404E940}"/>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178956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74B7-77CE-A565-5FDE-9AAD53C764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796C6-6860-B8AA-5352-A1A7069EF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FA06D-D1C7-B764-6A35-378333225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8F292-96C6-8191-412C-0DFC9092D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100ED-2FF1-2FF6-B444-E7CCF49DE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0A559-9A5A-4FF6-AA7B-43CB1CB4632B}"/>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8" name="Footer Placeholder 7">
            <a:extLst>
              <a:ext uri="{FF2B5EF4-FFF2-40B4-BE49-F238E27FC236}">
                <a16:creationId xmlns:a16="http://schemas.microsoft.com/office/drawing/2014/main" id="{5BD208B2-E611-EEEB-68D8-72775414DF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192687-580E-B5B6-8A9E-F894B8E47A11}"/>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418205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BE6B-8BF3-1CAE-9F1F-AF5DF3DB30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6C816D-F80E-2E17-8A9A-1DBA80EE04FC}"/>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4" name="Footer Placeholder 3">
            <a:extLst>
              <a:ext uri="{FF2B5EF4-FFF2-40B4-BE49-F238E27FC236}">
                <a16:creationId xmlns:a16="http://schemas.microsoft.com/office/drawing/2014/main" id="{B6882156-B13A-79BC-F7BF-7AA1FED5E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7272B2-E740-CF34-0BC7-74304442ABA9}"/>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137783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73154-6D24-152B-2933-4FED2CD1A725}"/>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3" name="Footer Placeholder 2">
            <a:extLst>
              <a:ext uri="{FF2B5EF4-FFF2-40B4-BE49-F238E27FC236}">
                <a16:creationId xmlns:a16="http://schemas.microsoft.com/office/drawing/2014/main" id="{96680EE5-05AD-71CB-BD27-5E5536DE01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DD345F-E3B2-A171-7061-9DCEFEC110FB}"/>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3254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7014-3D07-9B0A-4824-C611E1CA5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34CC26-BF2A-184A-05DB-FF491414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58A6D4-C529-BEB8-9EFE-41D300F69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8F342-01DC-5A6C-56B4-917C53756F14}"/>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6" name="Footer Placeholder 5">
            <a:extLst>
              <a:ext uri="{FF2B5EF4-FFF2-40B4-BE49-F238E27FC236}">
                <a16:creationId xmlns:a16="http://schemas.microsoft.com/office/drawing/2014/main" id="{97901E2A-F25D-AE1F-FA48-710E51171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7C7E3-A729-F088-D85F-7E7ABC728B57}"/>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258322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E651-3652-6E46-8866-3BF0037B0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3BAC5E-32E8-9B16-A089-65EC3A513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3B1213-FC01-92BB-112B-19F8B328E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289845-0DE3-84D5-8EE0-7B5E24CCAA10}"/>
              </a:ext>
            </a:extLst>
          </p:cNvPr>
          <p:cNvSpPr>
            <a:spLocks noGrp="1"/>
          </p:cNvSpPr>
          <p:nvPr>
            <p:ph type="dt" sz="half" idx="10"/>
          </p:nvPr>
        </p:nvSpPr>
        <p:spPr/>
        <p:txBody>
          <a:bodyPr/>
          <a:lstStyle/>
          <a:p>
            <a:fld id="{65DCDCEF-81F9-44A2-A0C3-B90C83EEC97B}" type="datetimeFigureOut">
              <a:rPr lang="en-US" smtClean="0"/>
              <a:t>5/29/2023</a:t>
            </a:fld>
            <a:endParaRPr lang="en-US"/>
          </a:p>
        </p:txBody>
      </p:sp>
      <p:sp>
        <p:nvSpPr>
          <p:cNvPr id="6" name="Footer Placeholder 5">
            <a:extLst>
              <a:ext uri="{FF2B5EF4-FFF2-40B4-BE49-F238E27FC236}">
                <a16:creationId xmlns:a16="http://schemas.microsoft.com/office/drawing/2014/main" id="{559DDEE7-294B-DCE1-B7B7-DF573AB9F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63297-E969-FF03-00A3-CAEBECCC89E6}"/>
              </a:ext>
            </a:extLst>
          </p:cNvPr>
          <p:cNvSpPr>
            <a:spLocks noGrp="1"/>
          </p:cNvSpPr>
          <p:nvPr>
            <p:ph type="sldNum" sz="quarter" idx="12"/>
          </p:nvPr>
        </p:nvSpPr>
        <p:spPr/>
        <p:txBody>
          <a:bodyPr/>
          <a:lstStyle/>
          <a:p>
            <a:fld id="{0937128D-CED6-47D1-AF55-3847A70399DD}" type="slidenum">
              <a:rPr lang="en-US" smtClean="0"/>
              <a:t>‹#›</a:t>
            </a:fld>
            <a:endParaRPr lang="en-US"/>
          </a:p>
        </p:txBody>
      </p:sp>
    </p:spTree>
    <p:extLst>
      <p:ext uri="{BB962C8B-B14F-4D97-AF65-F5344CB8AC3E}">
        <p14:creationId xmlns:p14="http://schemas.microsoft.com/office/powerpoint/2010/main" val="163821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19127-8D92-D7BD-FBE0-836610767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BD0C1C-094E-BF6E-063E-F61D85B9B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8D45C-BEED-9591-26CA-332A52657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CDCEF-81F9-44A2-A0C3-B90C83EEC97B}" type="datetimeFigureOut">
              <a:rPr lang="en-US" smtClean="0"/>
              <a:t>5/29/2023</a:t>
            </a:fld>
            <a:endParaRPr lang="en-US"/>
          </a:p>
        </p:txBody>
      </p:sp>
      <p:sp>
        <p:nvSpPr>
          <p:cNvPr id="5" name="Footer Placeholder 4">
            <a:extLst>
              <a:ext uri="{FF2B5EF4-FFF2-40B4-BE49-F238E27FC236}">
                <a16:creationId xmlns:a16="http://schemas.microsoft.com/office/drawing/2014/main" id="{3348F913-4B83-0B8C-ACFE-849A2638D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97691-3F07-D34B-5B5D-6577F5573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7128D-CED6-47D1-AF55-3847A70399DD}" type="slidenum">
              <a:rPr lang="en-US" smtClean="0"/>
              <a:t>‹#›</a:t>
            </a:fld>
            <a:endParaRPr lang="en-US"/>
          </a:p>
        </p:txBody>
      </p:sp>
      <p:sp>
        <p:nvSpPr>
          <p:cNvPr id="8" name="TextBox 7">
            <a:extLst>
              <a:ext uri="{FF2B5EF4-FFF2-40B4-BE49-F238E27FC236}">
                <a16:creationId xmlns:a16="http://schemas.microsoft.com/office/drawing/2014/main" id="{CF0812DA-D20C-3B4D-1575-B7159D6CD381}"/>
              </a:ext>
            </a:extLst>
          </p:cNvPr>
          <p:cNvSpPr txBox="1"/>
          <p:nvPr userDrawn="1">
            <p:extLst>
              <p:ext uri="{1162E1C5-73C7-4A58-AE30-91384D911F3F}">
                <p184:classification xmlns:p184="http://schemas.microsoft.com/office/powerpoint/2018/4/main" val="ftr"/>
              </p:ext>
            </p:extLst>
          </p:nvPr>
        </p:nvSpPr>
        <p:spPr>
          <a:xfrm>
            <a:off x="5925312" y="6736080"/>
            <a:ext cx="369888" cy="121920"/>
          </a:xfrm>
          <a:prstGeom prst="rect">
            <a:avLst/>
          </a:prstGeom>
        </p:spPr>
        <p:txBody>
          <a:bodyPr horzOverflow="overflow" lIns="0" tIns="0" rIns="0" bIns="0">
            <a:spAutoFit/>
          </a:bodyPr>
          <a:lstStyle/>
          <a:p>
            <a:pPr algn="l"/>
            <a:r>
              <a:rPr lang="en-US" sz="800">
                <a:solidFill>
                  <a:srgbClr val="000000"/>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241497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1B4C-6CE4-79D8-4F15-BD986D5BD330}"/>
              </a:ext>
            </a:extLst>
          </p:cNvPr>
          <p:cNvSpPr>
            <a:spLocks noGrp="1"/>
          </p:cNvSpPr>
          <p:nvPr>
            <p:ph type="ctrTitle"/>
          </p:nvPr>
        </p:nvSpPr>
        <p:spPr>
          <a:xfrm>
            <a:off x="0" y="3918210"/>
            <a:ext cx="12401928" cy="2387600"/>
          </a:xfrm>
        </p:spPr>
        <p:txBody>
          <a:bodyPr>
            <a:noAutofit/>
          </a:bodyPr>
          <a:lstStyle/>
          <a:p>
            <a:pPr>
              <a:lnSpc>
                <a:spcPct val="107000"/>
              </a:lnSpc>
              <a:spcAft>
                <a:spcPts val="800"/>
              </a:spcAft>
            </a:pPr>
            <a:r>
              <a:rPr lang="ro-RO" sz="3600" b="1" spc="50"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Burse pentru studenți la doctorat, masterat, licență,</a:t>
            </a:r>
            <a:br>
              <a:rPr lang="ro-RO" sz="3600" b="1" spc="50"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br>
            <a:r>
              <a:rPr lang="ro-RO" sz="3600" b="1" spc="50"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oferite în cadrul laboratorului</a:t>
            </a:r>
            <a:r>
              <a:rPr lang="en-US" sz="3600" b="1" spc="50"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a:t>
            </a:r>
            <a:r>
              <a:rPr lang="ro-RO" sz="3600" b="1" spc="50"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spc="50"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Iasi 5G Open Lab</a:t>
            </a:r>
            <a:r>
              <a:rPr lang="ro-RO" sz="3600" b="1" spc="50" dirty="0">
                <a:ln w="0"/>
                <a:solidFill>
                  <a:schemeClr val="bg2"/>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prin</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FF7B29"/>
                </a:solidFill>
                <a:effectLst/>
                <a:latin typeface="Times New Roman" panose="02020603050405020304" pitchFamily="18" charset="0"/>
                <a:ea typeface="Calibri" panose="020F0502020204030204" pitchFamily="34" charset="0"/>
              </a:rPr>
              <a:t>Orange Educational Program</a:t>
            </a:r>
            <a:endParaRPr lang="en-US" sz="3600" dirty="0"/>
          </a:p>
        </p:txBody>
      </p:sp>
      <p:sp>
        <p:nvSpPr>
          <p:cNvPr id="3" name="Subtitle 2">
            <a:extLst>
              <a:ext uri="{FF2B5EF4-FFF2-40B4-BE49-F238E27FC236}">
                <a16:creationId xmlns:a16="http://schemas.microsoft.com/office/drawing/2014/main" id="{D264275B-E3DA-6D20-844D-29293572BE87}"/>
              </a:ext>
            </a:extLst>
          </p:cNvPr>
          <p:cNvSpPr>
            <a:spLocks noGrp="1"/>
          </p:cNvSpPr>
          <p:nvPr>
            <p:ph type="subTitle" idx="1"/>
          </p:nvPr>
        </p:nvSpPr>
        <p:spPr/>
        <p:txBody>
          <a:bodyPr/>
          <a:lstStyle/>
          <a:p>
            <a:r>
              <a:rPr lang="en-US" dirty="0"/>
              <a:t> </a:t>
            </a:r>
          </a:p>
        </p:txBody>
      </p:sp>
      <p:sp>
        <p:nvSpPr>
          <p:cNvPr id="4" name="Rectangle 3">
            <a:extLst>
              <a:ext uri="{FF2B5EF4-FFF2-40B4-BE49-F238E27FC236}">
                <a16:creationId xmlns:a16="http://schemas.microsoft.com/office/drawing/2014/main" id="{848A1FCE-2F06-81B9-EA0A-A1C61F0041ED}"/>
              </a:ext>
            </a:extLst>
          </p:cNvPr>
          <p:cNvSpPr/>
          <p:nvPr/>
        </p:nvSpPr>
        <p:spPr>
          <a:xfrm>
            <a:off x="5771015" y="6564302"/>
            <a:ext cx="635841" cy="3815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room with a table and chairs&#10;&#10;Description automatically generated with low confidence">
            <a:extLst>
              <a:ext uri="{FF2B5EF4-FFF2-40B4-BE49-F238E27FC236}">
                <a16:creationId xmlns:a16="http://schemas.microsoft.com/office/drawing/2014/main" id="{548B0A16-56CA-489D-44D7-41C10BAF2783}"/>
              </a:ext>
            </a:extLst>
          </p:cNvPr>
          <p:cNvPicPr>
            <a:picLocks noChangeAspect="1"/>
          </p:cNvPicPr>
          <p:nvPr/>
        </p:nvPicPr>
        <p:blipFill rotWithShape="1">
          <a:blip r:embed="rId2">
            <a:extLst>
              <a:ext uri="{28A0092B-C50C-407E-A947-70E740481C1C}">
                <a14:useLocalDpi xmlns:a14="http://schemas.microsoft.com/office/drawing/2010/main" val="0"/>
              </a:ext>
            </a:extLst>
          </a:blip>
          <a:srcRect l="61187" t="-1" b="39292"/>
          <a:stretch/>
        </p:blipFill>
        <p:spPr>
          <a:xfrm>
            <a:off x="4724218" y="121192"/>
            <a:ext cx="2598825" cy="2028554"/>
          </a:xfrm>
          <a:prstGeom prst="rect">
            <a:avLst/>
          </a:prstGeom>
        </p:spPr>
      </p:pic>
      <p:pic>
        <p:nvPicPr>
          <p:cNvPr id="3074" name="Picture 2" descr="Orange deschide cel de-al doilea laborator 5G din România alături de  Universitatea Tehnică „Gheorghe Asachi” din Iași și de Continental | Orange  Newsroom">
            <a:extLst>
              <a:ext uri="{FF2B5EF4-FFF2-40B4-BE49-F238E27FC236}">
                <a16:creationId xmlns:a16="http://schemas.microsoft.com/office/drawing/2014/main" id="{7938365A-C620-9388-6E96-53448F34E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21" y="37958"/>
            <a:ext cx="6699420" cy="376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ange deschide cel de-al doilea laborator 5G din România la de  Universitatea Tehnică „Gheorghe Asachi” din Iași - Hackathons">
            <a:extLst>
              <a:ext uri="{FF2B5EF4-FFF2-40B4-BE49-F238E27FC236}">
                <a16:creationId xmlns:a16="http://schemas.microsoft.com/office/drawing/2014/main" id="{D10A76A7-BF99-3577-CCEE-D45BB27241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64" t="2193" r="27870" b="9933"/>
          <a:stretch/>
        </p:blipFill>
        <p:spPr bwMode="auto">
          <a:xfrm>
            <a:off x="6404842" y="1816578"/>
            <a:ext cx="5588840" cy="4354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35B531-B700-5A15-89B9-E0B0447FEF93}"/>
              </a:ext>
            </a:extLst>
          </p:cNvPr>
          <p:cNvSpPr>
            <a:spLocks noGrp="1"/>
          </p:cNvSpPr>
          <p:nvPr>
            <p:ph type="title"/>
          </p:nvPr>
        </p:nvSpPr>
        <p:spPr>
          <a:xfrm>
            <a:off x="236169" y="365125"/>
            <a:ext cx="12032536" cy="1325563"/>
          </a:xfrm>
        </p:spPr>
        <p:txBody>
          <a:bodyPr>
            <a:normAutofit/>
          </a:bodyPr>
          <a:lstStyle/>
          <a:p>
            <a:pPr>
              <a:spcAft>
                <a:spcPts val="1200"/>
              </a:spcAft>
            </a:pPr>
            <a:r>
              <a:rPr lang="ro-RO" sz="3600" b="1" dirty="0">
                <a:solidFill>
                  <a:srgbClr val="FF7B29"/>
                </a:solidFill>
                <a:latin typeface="Times New Roman" panose="02020603050405020304" pitchFamily="18" charset="0"/>
              </a:rPr>
              <a:t>Burse Orange pentru cercetare </a:t>
            </a:r>
            <a:r>
              <a:rPr lang="en-US" sz="3600" b="1" dirty="0">
                <a:solidFill>
                  <a:srgbClr val="FF7B29"/>
                </a:solidFill>
                <a:latin typeface="Times New Roman" panose="02020603050405020304" pitchFamily="18" charset="0"/>
              </a:rPr>
              <a:t>@ Iasi 5G Open Lab</a:t>
            </a:r>
            <a:br>
              <a:rPr lang="en-US" sz="3600" b="1" dirty="0">
                <a:solidFill>
                  <a:srgbClr val="FF7B29"/>
                </a:solidFill>
                <a:latin typeface="Times New Roman" panose="02020603050405020304" pitchFamily="18" charset="0"/>
              </a:rPr>
            </a:br>
            <a:br>
              <a:rPr lang="en-US" sz="1600" b="1" dirty="0">
                <a:solidFill>
                  <a:srgbClr val="FF7B29"/>
                </a:solidFill>
                <a:latin typeface="Times New Roman" panose="02020603050405020304" pitchFamily="18" charset="0"/>
              </a:rPr>
            </a:br>
            <a:r>
              <a:rPr lang="ro-RO" sz="3200" b="1" dirty="0">
                <a:solidFill>
                  <a:srgbClr val="0070C0"/>
                </a:solidFill>
                <a:latin typeface="Times New Roman" panose="02020603050405020304" pitchFamily="18" charset="0"/>
              </a:rPr>
              <a:t>Descriere</a:t>
            </a:r>
            <a:endParaRPr lang="en-US" sz="3200" dirty="0">
              <a:solidFill>
                <a:srgbClr val="0070C0"/>
              </a:solidFill>
            </a:endParaRPr>
          </a:p>
        </p:txBody>
      </p:sp>
      <p:sp>
        <p:nvSpPr>
          <p:cNvPr id="3" name="Content Placeholder 2">
            <a:extLst>
              <a:ext uri="{FF2B5EF4-FFF2-40B4-BE49-F238E27FC236}">
                <a16:creationId xmlns:a16="http://schemas.microsoft.com/office/drawing/2014/main" id="{40C60895-20BE-671C-D9FD-899C3C67A43A}"/>
              </a:ext>
            </a:extLst>
          </p:cNvPr>
          <p:cNvSpPr>
            <a:spLocks noGrp="1"/>
          </p:cNvSpPr>
          <p:nvPr>
            <p:ph idx="1"/>
          </p:nvPr>
        </p:nvSpPr>
        <p:spPr>
          <a:xfrm>
            <a:off x="188230" y="1822715"/>
            <a:ext cx="6152014" cy="4841623"/>
          </a:xfrm>
        </p:spPr>
        <p:txBody>
          <a:bodyPr>
            <a:noAutofit/>
          </a:bodyPr>
          <a:lstStyle/>
          <a:p>
            <a:pPr marL="0" indent="91440" algn="just">
              <a:lnSpc>
                <a:spcPct val="107000"/>
              </a:lnSpc>
              <a:spcBef>
                <a:spcPts val="0"/>
              </a:spcBef>
              <a:spcAft>
                <a:spcPts val="800"/>
              </a:spcAft>
            </a:pP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Bursele se adresează studenților la doctorat, masterat sau licență din cadrul Facultății de Electronică, Telecomunicații și Tehnologia Informației (ETTI) sau Automatică și Calculatoare (AC) de la Universitatea Tehnică „Gheorghe Asachi” din Iași</a:t>
            </a:r>
          </a:p>
          <a:p>
            <a:pPr marL="0" indent="91440" algn="just">
              <a:lnSpc>
                <a:spcPct val="107000"/>
              </a:lnSpc>
              <a:spcBef>
                <a:spcPts val="0"/>
              </a:spcBef>
              <a:spcAft>
                <a:spcPts val="800"/>
              </a:spcAft>
            </a:pP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Bursierii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desfășura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activități</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în domeniul</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comunicații</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5G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inclusiv</a:t>
            </a:r>
            <a:r>
              <a:rPr lang="ro-RO"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C-V2X), cum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fi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modelarea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simularea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protocoalelor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comunicați</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simularea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unor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aplicații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comunicații</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wireless</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înțelegerea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echipamentelor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specifice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funcționării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acest</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proiectarea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desfășurarea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experimente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evalua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aplicații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participanții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trafic</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conectați</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între ei și cu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infrastructura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precum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cazuri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utilizare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specifice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5G.</a:t>
            </a:r>
          </a:p>
          <a:p>
            <a:pPr marL="0" indent="91440" algn="just">
              <a:lnSpc>
                <a:spcPct val="107000"/>
              </a:lnSpc>
              <a:spcBef>
                <a:spcPts val="0"/>
              </a:spcBef>
              <a:spcAft>
                <a:spcPts val="800"/>
              </a:spcAft>
            </a:pP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asemeni, bursierii vor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participa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activități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cercetare</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academică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inovare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domeniul</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comunicațiilor</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5G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domenii</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conexe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cum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fi 6G, IoT,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orașe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inteligente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vehicule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autonome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conectate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prelucrarea semnalelor în sisteme încapsulate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inteligență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artificială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comunicații</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wireless</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etc.</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91440" algn="just">
              <a:lnSpc>
                <a:spcPct val="107000"/>
              </a:lnSpc>
              <a:spcBef>
                <a:spcPts val="0"/>
              </a:spcBef>
              <a:spcAft>
                <a:spcPts val="800"/>
              </a:spcAft>
            </a:pP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Fiecare bursă </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acordă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pe o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perioadă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cel</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puțin</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luni</a:t>
            </a:r>
            <a:r>
              <a:rPr lang="ro-RO"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și este în valoare de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minim </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700 Euro </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net pe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lună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doctoran</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minim </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400 Euro </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net pe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lună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masteranzi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minim </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200 Euro </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lună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studenți la licență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Bursa </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poate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combina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cu un contract de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muncă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altă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companie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Totuși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bursa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poate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fi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combinată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forme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contractuale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universitatea</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cum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fi burse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contracte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cercetare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91440" algn="just">
              <a:lnSpc>
                <a:spcPct val="107000"/>
              </a:lnSpc>
              <a:spcBef>
                <a:spcPts val="0"/>
              </a:spcBef>
              <a:spcAft>
                <a:spcPts val="800"/>
              </a:spcAft>
            </a:pP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Solicitanții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vor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trimite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un CV cu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informații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relevante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prin</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e-mail la </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5G-Lab@etti.tuiasi.ro</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până</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 data de</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iunie</a:t>
            </a:r>
            <a:r>
              <a:rPr lang="en-US"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2023</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Burserii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vor</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fi </a:t>
            </a:r>
            <a:r>
              <a:rPr lang="en-US"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selectați</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 baza CV-urilor și prin interviu</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o-RO"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91440" algn="just">
              <a:lnSpc>
                <a:spcPct val="107000"/>
              </a:lnSpc>
              <a:spcBef>
                <a:spcPts val="0"/>
              </a:spcBef>
              <a:spcAft>
                <a:spcPts val="800"/>
              </a:spcAft>
            </a:pPr>
            <a:r>
              <a:rPr lang="ro-RO" sz="1200" dirty="0">
                <a:solidFill>
                  <a:schemeClr val="bg1"/>
                </a:solidFill>
                <a:latin typeface="Times New Roman" panose="02020603050405020304" pitchFamily="18" charset="0"/>
                <a:cs typeface="Times New Roman" panose="02020603050405020304" pitchFamily="18" charset="0"/>
              </a:rPr>
              <a:t>Despre laboratorul Iasi Orange 5G Lab</a:t>
            </a:r>
            <a:r>
              <a:rPr lang="en-US" sz="1200" dirty="0">
                <a:solidFill>
                  <a:schemeClr val="bg1"/>
                </a:solidFill>
                <a:latin typeface="Times New Roman" panose="02020603050405020304" pitchFamily="18" charset="0"/>
                <a:cs typeface="Times New Roman" panose="02020603050405020304" pitchFamily="18" charset="0"/>
              </a:rPr>
              <a:t>: On the Iasi Orange 5G Lab: https://5glab.orange.ro/despre/orange-5g-lab-iasi/</a:t>
            </a:r>
          </a:p>
        </p:txBody>
      </p:sp>
      <p:pic>
        <p:nvPicPr>
          <p:cNvPr id="12" name="Picture 11" descr="A room with a table and chairs&#10;&#10;Description automatically generated with low confidence">
            <a:extLst>
              <a:ext uri="{FF2B5EF4-FFF2-40B4-BE49-F238E27FC236}">
                <a16:creationId xmlns:a16="http://schemas.microsoft.com/office/drawing/2014/main" id="{BB2FD5AF-68CF-80E0-B5DB-8490DED9AF6C}"/>
              </a:ext>
            </a:extLst>
          </p:cNvPr>
          <p:cNvPicPr>
            <a:picLocks noChangeAspect="1"/>
          </p:cNvPicPr>
          <p:nvPr/>
        </p:nvPicPr>
        <p:blipFill rotWithShape="1">
          <a:blip r:embed="rId3">
            <a:extLst>
              <a:ext uri="{28A0092B-C50C-407E-A947-70E740481C1C}">
                <a14:useLocalDpi xmlns:a14="http://schemas.microsoft.com/office/drawing/2010/main" val="0"/>
              </a:ext>
            </a:extLst>
          </a:blip>
          <a:srcRect r="45826" b="20702"/>
          <a:stretch/>
        </p:blipFill>
        <p:spPr>
          <a:xfrm>
            <a:off x="6406856" y="1807720"/>
            <a:ext cx="5595906" cy="4371964"/>
          </a:xfrm>
          <a:prstGeom prst="rect">
            <a:avLst/>
          </a:prstGeom>
          <a:ln w="88900" cap="sq" cmpd="thickThin">
            <a:solidFill>
              <a:srgbClr val="000000"/>
            </a:solidFill>
            <a:prstDash val="solid"/>
            <a:miter lim="800000"/>
          </a:ln>
          <a:effectLst>
            <a:innerShdw blurRad="76200">
              <a:srgbClr val="000000"/>
            </a:innerShdw>
          </a:effectLst>
        </p:spPr>
      </p:pic>
      <p:sp>
        <p:nvSpPr>
          <p:cNvPr id="13" name="Rectangle 12">
            <a:extLst>
              <a:ext uri="{FF2B5EF4-FFF2-40B4-BE49-F238E27FC236}">
                <a16:creationId xmlns:a16="http://schemas.microsoft.com/office/drawing/2014/main" id="{9A42794A-B808-FAE6-C9B0-3B9FDE82B8D5}"/>
              </a:ext>
            </a:extLst>
          </p:cNvPr>
          <p:cNvSpPr/>
          <p:nvPr/>
        </p:nvSpPr>
        <p:spPr>
          <a:xfrm>
            <a:off x="5771015" y="6564302"/>
            <a:ext cx="635841" cy="3815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870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006a9c5-d130-408c-bc8e-3b5ecdb17aa0}" enabled="1" method="Standard" siteId="{8d4b558f-7b2e-40ba-ad1f-e04d79e6265a}" contentBits="2" removed="0"/>
</clbl:labelList>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Widescreen</PresentationFormat>
  <Paragraphs>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Burse pentru studenți la doctorat, masterat, licență, oferite în cadrul laboratorului „Iasi 5G Open Lab” prin Orange Educational Program</vt:lpstr>
      <vt:lpstr>Burse Orange pentru cercetare @ Iasi 5G Open Lab  Descriere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 MSc / BSc scholarships @ Iasi 5G Open Lab  offered through Orange Educational Program</dc:title>
  <dc:creator>Comsa, Ciprian</dc:creator>
  <cp:lastModifiedBy>Comsa, Ciprian</cp:lastModifiedBy>
  <cp:revision>3</cp:revision>
  <dcterms:created xsi:type="dcterms:W3CDTF">2023-05-27T09:24:09Z</dcterms:created>
  <dcterms:modified xsi:type="dcterms:W3CDTF">2023-05-29T06:26:47Z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Internal</vt:lpwstr>
  </property>
</Properties>
</file>